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7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7"/>
  </p:notesMasterIdLst>
  <p:sldIdLst>
    <p:sldId id="311" r:id="rId4"/>
    <p:sldId id="308" r:id="rId5"/>
    <p:sldId id="310" r:id="rId6"/>
  </p:sldIdLst>
  <p:sldSz cx="12195175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-702" y="-96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1" Type="http://schemas.openxmlformats.org/officeDocument/2006/relationships/tags" Target="tags/tag3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AC2F2-7D5E-4B19-8F8A-AF610728ED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BE115-2331-432A-84F8-CF80B7608A6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759" y="1135287"/>
            <a:ext cx="10975658" cy="4525963"/>
          </a:xfrm>
        </p:spPr>
        <p:txBody>
          <a:bodyPr>
            <a:normAutofit/>
          </a:bodyPr>
          <a:lstStyle>
            <a:lvl1pPr marL="0" indent="719455">
              <a:lnSpc>
                <a:spcPct val="150000"/>
              </a:lnSpc>
              <a:buFontTx/>
              <a:buNone/>
              <a:defRPr sz="28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>
              <a:lnSpc>
                <a:spcPct val="150000"/>
              </a:lnSpc>
              <a:buFontTx/>
              <a:buNone/>
              <a:defRPr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>
              <a:lnSpc>
                <a:spcPct val="150000"/>
              </a:lnSpc>
              <a:buFontTx/>
              <a:buNone/>
              <a:defRPr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>
              <a:lnSpc>
                <a:spcPct val="150000"/>
              </a:lnSpc>
              <a:buFontTx/>
              <a:buNone/>
              <a:defRPr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>
              <a:lnSpc>
                <a:spcPct val="150000"/>
              </a:lnSpc>
              <a:buFontTx/>
              <a:buNone/>
              <a:defRPr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800"/>
            </a:lvl1pPr>
          </a:lstStyle>
          <a:p>
            <a:fld id="{419C67D8-3E43-4364-A6C9-6E7FE31DF9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6D10DAA2-2DF8-4DCF-A16B-ACF706C6B3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7D8-3E43-4364-A6C9-6E7FE31DF9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DAA2-2DF8-4DCF-A16B-ACF706C6B3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4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7D8-3E43-4364-A6C9-6E7FE31DF9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DAA2-2DF8-4DCF-A16B-ACF706C6B3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759" y="1135287"/>
            <a:ext cx="10975658" cy="4525963"/>
          </a:xfrm>
        </p:spPr>
        <p:txBody>
          <a:bodyPr>
            <a:normAutofit/>
          </a:bodyPr>
          <a:lstStyle>
            <a:lvl1pPr marL="0" indent="719455">
              <a:lnSpc>
                <a:spcPct val="150000"/>
              </a:lnSpc>
              <a:buFontTx/>
              <a:buNone/>
              <a:defRPr sz="20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>
              <a:lnSpc>
                <a:spcPct val="150000"/>
              </a:lnSpc>
              <a:buFontTx/>
              <a:buNone/>
              <a:defRPr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>
              <a:lnSpc>
                <a:spcPct val="150000"/>
              </a:lnSpc>
              <a:buFontTx/>
              <a:buNone/>
              <a:defRPr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>
              <a:lnSpc>
                <a:spcPct val="150000"/>
              </a:lnSpc>
              <a:buFontTx/>
              <a:buNone/>
              <a:defRPr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>
              <a:lnSpc>
                <a:spcPct val="150000"/>
              </a:lnSpc>
              <a:buFontTx/>
              <a:buNone/>
              <a:defRPr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/>
            </a:lvl1pPr>
          </a:lstStyle>
          <a:p>
            <a:fld id="{419C67D8-3E43-4364-A6C9-6E7FE31DF97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D10DAA2-2DF8-4DCF-A16B-ACF706C6B37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6" y="4406903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6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7D8-3E43-4364-A6C9-6E7FE31DF97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DAA2-2DF8-4DCF-A16B-ACF706C6B37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8"/>
            <a:ext cx="10365899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7D8-3E43-4364-A6C9-6E7FE31DF97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DAA2-2DF8-4DCF-A16B-ACF706C6B37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3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3" y="1600203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7D8-3E43-4364-A6C9-6E7FE31DF97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DAA2-2DF8-4DCF-A16B-ACF706C6B37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1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1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7D8-3E43-4364-A6C9-6E7FE31DF97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DAA2-2DF8-4DCF-A16B-ACF706C6B37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7D8-3E43-4364-A6C9-6E7FE31DF97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DAA2-2DF8-4DCF-A16B-ACF706C6B37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7D8-3E43-4364-A6C9-6E7FE31DF97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DAA2-2DF8-4DCF-A16B-ACF706C6B37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1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2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61" y="1435102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7D8-3E43-4364-A6C9-6E7FE31DF97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DAA2-2DF8-4DCF-A16B-ACF706C6B37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6" y="4406903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6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7D8-3E43-4364-A6C9-6E7FE31DF9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DAA2-2DF8-4DCF-A16B-ACF706C6B3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1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1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1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7D8-3E43-4364-A6C9-6E7FE31DF97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DAA2-2DF8-4DCF-A16B-ACF706C6B37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7D8-3E43-4364-A6C9-6E7FE31DF97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DAA2-2DF8-4DCF-A16B-ACF706C6B37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4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7D8-3E43-4364-A6C9-6E7FE31DF97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DAA2-2DF8-4DCF-A16B-ACF706C6B37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8"/>
            <a:ext cx="10365899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7D8-3E43-4364-A6C9-6E7FE31DF9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DAA2-2DF8-4DCF-A16B-ACF706C6B3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3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3" y="1600203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7D8-3E43-4364-A6C9-6E7FE31DF9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DAA2-2DF8-4DCF-A16B-ACF706C6B3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1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1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7D8-3E43-4364-A6C9-6E7FE31DF9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DAA2-2DF8-4DCF-A16B-ACF706C6B3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7D8-3E43-4364-A6C9-6E7FE31DF9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DAA2-2DF8-4DCF-A16B-ACF706C6B3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7D8-3E43-4364-A6C9-6E7FE31DF9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DAA2-2DF8-4DCF-A16B-ACF706C6B3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1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2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61" y="1435102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7D8-3E43-4364-A6C9-6E7FE31DF9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DAA2-2DF8-4DCF-A16B-ACF706C6B3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1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1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1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7D8-3E43-4364-A6C9-6E7FE31DF9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DAA2-2DF8-4DCF-A16B-ACF706C6B3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3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60" y="6356353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C67D8-3E43-4364-A6C9-6E7FE31DF9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3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3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0DAA2-2DF8-4DCF-A16B-ACF706C6B37F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" descr="图片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48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 descr="a3a5728dba8b11addde4c94c96cb1d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234295" y="20320"/>
            <a:ext cx="1524635" cy="444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3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60" y="6356353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C67D8-3E43-4364-A6C9-6E7FE31DF97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3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3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0DAA2-2DF8-4DCF-A16B-ACF706C6B37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1" descr="图片1"/>
          <p:cNvPicPr>
            <a:picLocks noChangeAspect="1"/>
          </p:cNvPicPr>
          <p:nvPr userDrawn="1"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48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 descr="a3a5728dba8b11addde4c94c96cb1d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234295" y="20320"/>
            <a:ext cx="1524635" cy="444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1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3" Type="http://schemas.openxmlformats.org/officeDocument/2006/relationships/tags" Target="../tags/tag2.xml"/><Relationship Id="rId2" Type="http://schemas.openxmlformats.org/officeDocument/2006/relationships/image" Target="../media/image4.jpe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841003" y="2204864"/>
            <a:ext cx="10365899" cy="14700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tabLst>
                <a:tab pos="2610485" algn="l"/>
              </a:tabLst>
            </a:pPr>
            <a:r>
              <a:rPr lang="zh-CN" altLang="en-US" sz="5000" b="1" kern="100" spc="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随堂训练</a:t>
            </a:r>
            <a:r>
              <a:rPr lang="en-US" altLang="zh-CN" sz="5000" b="1" kern="100" spc="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·</a:t>
            </a:r>
            <a:r>
              <a:rPr lang="zh-CN" altLang="en-US" sz="5000" b="1" kern="100" spc="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一题串知：电解池</a:t>
            </a:r>
            <a:endParaRPr lang="zh-CN" altLang="en-US" sz="5000" b="1" kern="100" spc="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d:2147484786;FounderCES"/>
          <p:cNvPicPr/>
          <p:nvPr/>
        </p:nvPicPr>
        <p:blipFill>
          <a:blip r:embed="rId1"/>
          <a:stretch>
            <a:fillRect/>
          </a:stretch>
        </p:blipFill>
        <p:spPr>
          <a:xfrm>
            <a:off x="9417015" y="1361018"/>
            <a:ext cx="2585228" cy="32921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8985" y="1329055"/>
            <a:ext cx="8838565" cy="1524000"/>
          </a:xfrm>
        </p:spPr>
        <p:txBody>
          <a:bodyPr>
            <a:normAutofit/>
          </a:bodyPr>
          <a:lstStyle/>
          <a:p>
            <a:pPr indent="0" algn="just">
              <a:spcAft>
                <a:spcPts val="0"/>
              </a:spcAft>
              <a:tabLst>
                <a:tab pos="2514600" algn="l"/>
              </a:tabLst>
            </a:pPr>
            <a:r>
              <a:rPr lang="en-US" altLang="zh-CN" sz="2000" b="1" kern="100" dirty="0" smtClean="0">
                <a:ea typeface="+mj-ea"/>
              </a:rPr>
              <a:t>(</a:t>
            </a:r>
            <a:r>
              <a:rPr lang="en-US" altLang="zh-CN" sz="2000" b="1" kern="100" dirty="0">
                <a:ea typeface="+mj-ea"/>
              </a:rPr>
              <a:t>2024</a:t>
            </a:r>
            <a:r>
              <a:rPr lang="zh-CN" altLang="zh-CN" sz="2000" b="1" kern="100" dirty="0">
                <a:ea typeface="+mj-ea"/>
              </a:rPr>
              <a:t>·北</a:t>
            </a:r>
            <a:r>
              <a:rPr lang="zh-CN" altLang="zh-CN" sz="2000" b="1" kern="100" dirty="0" smtClean="0">
                <a:ea typeface="+mj-ea"/>
              </a:rPr>
              <a:t>京</a:t>
            </a:r>
            <a:r>
              <a:rPr lang="zh-CN" altLang="en-US" sz="2000" b="1" kern="100" dirty="0" smtClean="0">
                <a:ea typeface="+mj-ea"/>
              </a:rPr>
              <a:t>卷</a:t>
            </a:r>
            <a:r>
              <a:rPr lang="zh-CN" altLang="zh-CN" sz="2000" b="1" kern="100" dirty="0" smtClean="0">
                <a:ea typeface="+mj-ea"/>
              </a:rPr>
              <a:t>·</a:t>
            </a:r>
            <a:r>
              <a:rPr lang="en-US" altLang="zh-CN" sz="2000" b="1" kern="100" dirty="0">
                <a:ea typeface="+mj-ea"/>
              </a:rPr>
              <a:t>T16)HNO</a:t>
            </a:r>
            <a:r>
              <a:rPr lang="en-US" altLang="zh-CN" sz="2000" b="1" kern="100" baseline="-25000" dirty="0">
                <a:ea typeface="+mj-ea"/>
              </a:rPr>
              <a:t>3</a:t>
            </a:r>
            <a:r>
              <a:rPr lang="zh-CN" altLang="zh-CN" sz="2000" b="1" kern="100" dirty="0">
                <a:ea typeface="+mj-ea"/>
              </a:rPr>
              <a:t>是一种重要的工业原料。可采用不同的氮源制备</a:t>
            </a:r>
            <a:r>
              <a:rPr lang="en-US" altLang="zh-CN" sz="2000" b="1" kern="100" dirty="0">
                <a:ea typeface="+mj-ea"/>
              </a:rPr>
              <a:t>HNO</a:t>
            </a:r>
            <a:r>
              <a:rPr lang="en-US" altLang="zh-CN" sz="2000" b="1" kern="100" baseline="-25000" dirty="0">
                <a:ea typeface="+mj-ea"/>
              </a:rPr>
              <a:t>3</a:t>
            </a:r>
            <a:r>
              <a:rPr lang="zh-CN" altLang="zh-CN" sz="2000" b="1" kern="100" dirty="0">
                <a:ea typeface="+mj-ea"/>
              </a:rPr>
              <a:t>。研究表明可以用电解法以</a:t>
            </a:r>
            <a:r>
              <a:rPr lang="en-US" altLang="zh-CN" sz="2000" b="1" kern="100" dirty="0">
                <a:ea typeface="+mj-ea"/>
              </a:rPr>
              <a:t>N</a:t>
            </a:r>
            <a:r>
              <a:rPr lang="en-US" altLang="zh-CN" sz="2000" b="1" kern="100" baseline="-25000" dirty="0">
                <a:ea typeface="+mj-ea"/>
              </a:rPr>
              <a:t>2</a:t>
            </a:r>
            <a:r>
              <a:rPr lang="zh-CN" altLang="zh-CN" sz="2000" b="1" kern="100" dirty="0">
                <a:ea typeface="+mj-ea"/>
              </a:rPr>
              <a:t>为氮源直接制备</a:t>
            </a:r>
            <a:r>
              <a:rPr lang="en-US" altLang="zh-CN" sz="2000" b="1" kern="100" dirty="0">
                <a:ea typeface="+mj-ea"/>
              </a:rPr>
              <a:t>HNO</a:t>
            </a:r>
            <a:r>
              <a:rPr lang="en-US" altLang="zh-CN" sz="2000" b="1" kern="100" baseline="-25000" dirty="0">
                <a:ea typeface="+mj-ea"/>
              </a:rPr>
              <a:t>3</a:t>
            </a:r>
            <a:r>
              <a:rPr lang="en-US" altLang="zh-CN" sz="2000" b="1" kern="100" dirty="0">
                <a:ea typeface="+mj-ea"/>
              </a:rPr>
              <a:t>,</a:t>
            </a:r>
            <a:r>
              <a:rPr lang="zh-CN" altLang="zh-CN" sz="2000" b="1" kern="100" dirty="0">
                <a:ea typeface="+mj-ea"/>
              </a:rPr>
              <a:t>其原理示意图如图</a:t>
            </a:r>
            <a:r>
              <a:rPr lang="zh-CN" altLang="zh-CN" sz="2000" b="1" kern="100" dirty="0" smtClean="0">
                <a:ea typeface="+mj-ea"/>
              </a:rPr>
              <a:t>。</a:t>
            </a:r>
            <a:endParaRPr lang="zh-CN" altLang="zh-CN" sz="2000" b="1" kern="100" dirty="0" smtClean="0">
              <a:ea typeface="+mj-ea"/>
            </a:endParaRPr>
          </a:p>
        </p:txBody>
      </p:sp>
      <p:sp>
        <p:nvSpPr>
          <p:cNvPr id="5" name="文本框 6"/>
          <p:cNvSpPr txBox="1"/>
          <p:nvPr>
            <p:custDataLst>
              <p:tags r:id="rId2"/>
            </p:custDataLst>
          </p:nvPr>
        </p:nvSpPr>
        <p:spPr>
          <a:xfrm>
            <a:off x="724146" y="620688"/>
            <a:ext cx="2016216" cy="452298"/>
          </a:xfrm>
          <a:prstGeom prst="rect">
            <a:avLst/>
          </a:prstGeom>
          <a:noFill/>
          <a:ln w="9525">
            <a:noFill/>
          </a:ln>
        </p:spPr>
        <p:txBody>
          <a:bodyPr vert="horz" lIns="46990" tIns="46990" rIns="46990" bIns="46990">
            <a:no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sz="2400" b="1" dirty="0" smtClean="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【</a:t>
            </a:r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高考素材</a:t>
            </a:r>
            <a:r>
              <a:rPr sz="2400" b="1" dirty="0" smtClean="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】</a:t>
            </a:r>
            <a:endParaRPr sz="2400" b="1" dirty="0">
              <a:solidFill>
                <a:schemeClr val="accent6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内容占位符 2"/>
              <p:cNvSpPr txBox="1"/>
              <p:nvPr/>
            </p:nvSpPr>
            <p:spPr>
              <a:xfrm>
                <a:off x="696869" y="3245378"/>
                <a:ext cx="10816420" cy="32799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719455" algn="l" defTabSz="914400" rtl="0" eaLnBrk="1" latinLnBrk="0" hangingPunct="1">
                  <a:lnSpc>
                    <a:spcPct val="150000"/>
                  </a:lnSpc>
                  <a:spcBef>
                    <a:spcPct val="20000"/>
                  </a:spcBef>
                  <a:buFontTx/>
                  <a:buNone/>
                  <a:defRPr sz="2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457200" indent="0" algn="l" defTabSz="914400" rtl="0" eaLnBrk="1" latinLnBrk="0" hangingPunct="1">
                  <a:lnSpc>
                    <a:spcPct val="150000"/>
                  </a:lnSpc>
                  <a:spcBef>
                    <a:spcPct val="20000"/>
                  </a:spcBef>
                  <a:buFontTx/>
                  <a:buNone/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914400" indent="0" algn="l" defTabSz="914400" rtl="0" eaLnBrk="1" latinLnBrk="0" hangingPunct="1">
                  <a:lnSpc>
                    <a:spcPct val="150000"/>
                  </a:lnSpc>
                  <a:spcBef>
                    <a:spcPct val="20000"/>
                  </a:spcBef>
                  <a:buFontTx/>
                  <a:buNone/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371600" indent="0" algn="l" defTabSz="914400" rtl="0" eaLnBrk="1" latinLnBrk="0" hangingPunct="1">
                  <a:lnSpc>
                    <a:spcPct val="150000"/>
                  </a:lnSpc>
                  <a:spcBef>
                    <a:spcPct val="20000"/>
                  </a:spcBef>
                  <a:buFontTx/>
                  <a:buNone/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1828800" indent="0" algn="l" defTabSz="914400" rtl="0" eaLnBrk="1" latinLnBrk="0" hangingPunct="1">
                  <a:lnSpc>
                    <a:spcPct val="150000"/>
                  </a:lnSpc>
                  <a:spcBef>
                    <a:spcPct val="20000"/>
                  </a:spcBef>
                  <a:buFontTx/>
                  <a:buNone/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just">
                  <a:lnSpc>
                    <a:spcPct val="130000"/>
                  </a:lnSpc>
                </a:pPr>
                <a:r>
                  <a:rPr lang="en-US" altLang="zh-CN" sz="2000" b="1" kern="100" dirty="0" smtClean="0">
                    <a:ea typeface="微软雅黑" panose="020B0503020204020204" pitchFamily="34" charset="-122"/>
                  </a:rPr>
                  <a:t>(</a:t>
                </a:r>
                <a:r>
                  <a:rPr lang="en-US" altLang="zh-CN" sz="2000" b="1" kern="100" dirty="0">
                    <a:ea typeface="微软雅黑" panose="020B0503020204020204" pitchFamily="34" charset="-122"/>
                  </a:rPr>
                  <a:t>1)</a:t>
                </a:r>
                <a:r>
                  <a:rPr lang="zh-CN" altLang="zh-CN" sz="2000" b="1" kern="100" dirty="0">
                    <a:ea typeface="+mj-ea"/>
                  </a:rPr>
                  <a:t>该装置中哪一个电极为电解池的阳极？</a:t>
                </a:r>
                <a:r>
                  <a:rPr lang="zh-CN" altLang="zh-CN" sz="2000" kern="100" dirty="0">
                    <a:solidFill>
                      <a:srgbClr val="0000FF"/>
                    </a:solidFill>
                    <a:ea typeface="+mj-ea"/>
                  </a:rPr>
                  <a:t>【考查电解池两极的判断】</a:t>
                </a:r>
                <a:endParaRPr lang="zh-CN" altLang="zh-CN" sz="2000" kern="100" dirty="0">
                  <a:solidFill>
                    <a:srgbClr val="0000FF"/>
                  </a:solidFill>
                  <a:ea typeface="+mj-ea"/>
                </a:endParaRPr>
              </a:p>
              <a:p>
                <a:pPr indent="0" algn="just">
                  <a:lnSpc>
                    <a:spcPct val="130000"/>
                  </a:lnSpc>
                </a:pPr>
                <a:r>
                  <a:rPr lang="zh-CN" altLang="zh-CN" sz="2000" b="1" kern="100" dirty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提示：</a:t>
                </a:r>
                <a:r>
                  <a:rPr lang="en-US" altLang="zh-CN" sz="2000" b="1" kern="100" dirty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a</a:t>
                </a:r>
                <a:r>
                  <a:rPr lang="zh-CN" altLang="zh-CN" sz="2000" b="1" kern="1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电极上：</a:t>
                </a:r>
                <a:r>
                  <a:rPr lang="en-US" altLang="zh-CN" sz="2000" b="1" kern="1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N</a:t>
                </a:r>
                <a:r>
                  <a:rPr lang="en-US" altLang="zh-CN" sz="2000" b="1" kern="100" baseline="-250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2</a:t>
                </a:r>
                <a:r>
                  <a:rPr lang="zh-CN" altLang="zh-CN" sz="2000" b="1" kern="1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→</a:t>
                </a:r>
                <a:r>
                  <a:rPr lang="en-US" altLang="zh-CN" sz="2000" b="1" kern="1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NO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000" b="1" i="1" kern="10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Cambria Math" panose="02040503050406030204"/>
                            <a:cs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2000" b="1" i="1" kern="100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Cambria Math" panose="02040503050406030204"/>
                            <a:cs typeface="宋体" panose="02010600030101010101" pitchFamily="2" charset="-122"/>
                          </a:rPr>
                          <m:t> </m:t>
                        </m:r>
                      </m:e>
                      <m:sub>
                        <m:r>
                          <a:rPr lang="en-US" altLang="zh-CN" sz="2000" b="1" kern="100">
                            <a:solidFill>
                              <a:srgbClr val="FF0000"/>
                            </a:solidFill>
                            <a:latin typeface="Cambria Math" panose="02040503050406030204"/>
                            <a:cs typeface="宋体" panose="02010600030101010101" pitchFamily="2" charset="-122"/>
                          </a:rPr>
                          <m:t>𝟑</m:t>
                        </m:r>
                      </m:sub>
                      <m:sup>
                        <m:r>
                          <a:rPr lang="zh-CN" altLang="en-US" sz="2000" b="1" i="1" kern="100">
                            <a:solidFill>
                              <a:srgbClr val="FF0000"/>
                            </a:solidFill>
                            <a:latin typeface="Cambria Math" panose="02040503050406030204"/>
                            <a:cs typeface="宋体" panose="02010600030101010101" pitchFamily="2" charset="-122"/>
                          </a:rPr>
                          <m:t>−</m:t>
                        </m:r>
                      </m:sup>
                    </m:sSubSup>
                    <m:r>
                      <a:rPr lang="zh-CN" altLang="en-US" sz="2000" b="1" i="1" kern="100">
                        <a:solidFill>
                          <a:srgbClr val="FF0000"/>
                        </a:solidFill>
                        <a:latin typeface="Cambria Math" panose="02040503050406030204"/>
                        <a:cs typeface="宋体" panose="02010600030101010101" pitchFamily="2" charset="-122"/>
                      </a:rPr>
                      <m:t> </m:t>
                    </m:r>
                  </m:oMath>
                </a14:m>
                <a:r>
                  <a:rPr lang="zh-CN" altLang="zh-CN" sz="2000" b="1" kern="1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，氮元素的化合价升高，该电极为阳极。</a:t>
                </a:r>
                <a:endParaRPr lang="zh-CN" altLang="zh-CN" sz="2000" kern="100" dirty="0">
                  <a:ea typeface="楷体_GB2312" panose="02010609030101010101" pitchFamily="49" charset="-122"/>
                </a:endParaRPr>
              </a:p>
              <a:p>
                <a:pPr indent="0" algn="just">
                  <a:lnSpc>
                    <a:spcPct val="130000"/>
                  </a:lnSpc>
                </a:pPr>
                <a:r>
                  <a:rPr lang="en-US" altLang="zh-CN" sz="2000" b="1" kern="100" dirty="0">
                    <a:ea typeface="微软雅黑" panose="020B0503020204020204" pitchFamily="34" charset="-122"/>
                  </a:rPr>
                  <a:t>(2)a</a:t>
                </a:r>
                <a:r>
                  <a:rPr lang="zh-CN" altLang="zh-CN" sz="2000" b="1" kern="100" dirty="0">
                    <a:ea typeface="+mj-ea"/>
                  </a:rPr>
                  <a:t>电极上发生的反应是什么？</a:t>
                </a:r>
                <a:r>
                  <a:rPr lang="zh-CN" altLang="zh-CN" sz="2000" kern="100" dirty="0">
                    <a:solidFill>
                      <a:srgbClr val="0000FF"/>
                    </a:solidFill>
                    <a:ea typeface="+mj-ea"/>
                  </a:rPr>
                  <a:t>【考查电解池电极反应方程式的书写】</a:t>
                </a:r>
                <a:endParaRPr lang="zh-CN" altLang="zh-CN" sz="2000" kern="100" dirty="0">
                  <a:solidFill>
                    <a:srgbClr val="0000FF"/>
                  </a:solidFill>
                  <a:ea typeface="+mj-ea"/>
                </a:endParaRPr>
              </a:p>
              <a:p>
                <a:pPr indent="0" algn="just">
                  <a:lnSpc>
                    <a:spcPct val="130000"/>
                  </a:lnSpc>
                </a:pPr>
                <a:r>
                  <a:rPr lang="zh-CN" altLang="zh-CN" sz="2000" b="1" kern="100" dirty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提示：</a:t>
                </a:r>
                <a:r>
                  <a:rPr lang="en-US" altLang="zh-CN" sz="2000" b="1" kern="100" dirty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a</a:t>
                </a:r>
                <a:r>
                  <a:rPr lang="zh-CN" altLang="zh-CN" sz="2000" b="1" kern="1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电极</a:t>
                </a:r>
                <a:r>
                  <a:rPr lang="zh-CN" altLang="zh-CN" sz="2000" b="1" kern="100" dirty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：</a:t>
                </a:r>
                <a:r>
                  <a:rPr lang="en-US" altLang="zh-CN" sz="2000" b="1" kern="100" dirty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N</a:t>
                </a:r>
                <a:r>
                  <a:rPr lang="en-US" altLang="zh-CN" sz="2000" b="1" kern="100" baseline="-25000" dirty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2</a:t>
                </a:r>
                <a:r>
                  <a:rPr lang="en-US" altLang="zh-CN" sz="2000" b="1" kern="100" dirty="0">
                    <a:solidFill>
                      <a:srgbClr val="FF0000"/>
                    </a:solidFill>
                    <a:latin typeface="+mj-ea"/>
                    <a:ea typeface="+mj-ea"/>
                  </a:rPr>
                  <a:t>-</a:t>
                </a:r>
                <a:r>
                  <a:rPr lang="en-US" altLang="zh-CN" sz="2000" b="1" kern="100" dirty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10e</a:t>
                </a:r>
                <a:r>
                  <a:rPr lang="en-US" altLang="zh-CN" sz="2000" b="1" kern="100" baseline="30000" dirty="0">
                    <a:solidFill>
                      <a:srgbClr val="FF0000"/>
                    </a:solidFill>
                    <a:latin typeface="+mj-ea"/>
                    <a:ea typeface="+mj-ea"/>
                  </a:rPr>
                  <a:t>-</a:t>
                </a:r>
                <a:r>
                  <a:rPr lang="en-US" altLang="zh-CN" sz="2000" b="1" kern="100" dirty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+6H</a:t>
                </a:r>
                <a:r>
                  <a:rPr lang="en-US" altLang="zh-CN" sz="2000" b="1" kern="100" baseline="-25000" dirty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2</a:t>
                </a:r>
                <a:r>
                  <a:rPr lang="en-US" altLang="zh-CN" sz="2000" b="1" kern="100" dirty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O</a:t>
                </a:r>
                <a:r>
                  <a:rPr lang="en-US" altLang="zh-CN" sz="2000" b="1" kern="100" spc="-80" dirty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==</a:t>
                </a:r>
                <a:r>
                  <a:rPr lang="en-US" altLang="zh-CN" sz="2000" b="1" kern="100" dirty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=</a:t>
                </a:r>
                <a:r>
                  <a:rPr lang="en-US" altLang="zh-CN" sz="2000" b="1" kern="100" dirty="0" smtClean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2N</a:t>
                </a:r>
                <a14:m>
                  <m:oMath xmlns:m="http://schemas.openxmlformats.org/officeDocument/2006/math">
                    <m:r>
                      <a:rPr lang="en-US" altLang="zh-CN" sz="2000" b="1" kern="100" smtClean="0">
                        <a:solidFill>
                          <a:srgbClr val="FF0000"/>
                        </a:solidFill>
                        <a:latin typeface="Cambria Math" panose="02040503050406030204"/>
                        <a:ea typeface="Cambria Math" panose="02040503050406030204"/>
                        <a:cs typeface="宋体" panose="02010600030101010101" pitchFamily="2" charset="-122"/>
                      </a:rPr>
                      <m:t>𝐎</m:t>
                    </m:r>
                    <m:sSubSup>
                      <m:sSubSupPr>
                        <m:ctrlPr>
                          <a:rPr lang="zh-CN" altLang="zh-CN" sz="2000" b="1" i="1" kern="10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Cambria Math" panose="02040503050406030204"/>
                            <a:cs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2000" b="1" i="1" kern="10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Cambria Math" panose="02040503050406030204"/>
                            <a:cs typeface="宋体" panose="02010600030101010101" pitchFamily="2" charset="-122"/>
                          </a:rPr>
                          <m:t> </m:t>
                        </m:r>
                      </m:e>
                      <m:sub>
                        <m:r>
                          <a:rPr lang="en-US" altLang="zh-CN" sz="2000" b="1" kern="100">
                            <a:solidFill>
                              <a:srgbClr val="FF0000"/>
                            </a:solidFill>
                            <a:latin typeface="Cambria Math" panose="02040503050406030204"/>
                            <a:cs typeface="宋体" panose="02010600030101010101" pitchFamily="2" charset="-122"/>
                          </a:rPr>
                          <m:t>𝟑</m:t>
                        </m:r>
                      </m:sub>
                      <m:sup>
                        <m:r>
                          <a:rPr lang="zh-CN" altLang="en-US" sz="2000" b="1" i="1" kern="100">
                            <a:solidFill>
                              <a:srgbClr val="FF0000"/>
                            </a:solidFill>
                            <a:latin typeface="Cambria Math" panose="02040503050406030204"/>
                            <a:cs typeface="宋体" panose="02010600030101010101" pitchFamily="2" charset="-122"/>
                          </a:rPr>
                          <m:t>−</m:t>
                        </m:r>
                      </m:sup>
                    </m:sSubSup>
                    <m:r>
                      <a:rPr lang="zh-CN" altLang="en-US" sz="2000" b="1" i="1" kern="100">
                        <a:solidFill>
                          <a:srgbClr val="FF0000"/>
                        </a:solidFill>
                        <a:latin typeface="Cambria Math" panose="02040503050406030204"/>
                        <a:cs typeface="宋体" panose="02010600030101010101" pitchFamily="2" charset="-122"/>
                      </a:rPr>
                      <m:t> </m:t>
                    </m:r>
                  </m:oMath>
                </a14:m>
                <a:r>
                  <a:rPr lang="en-US" altLang="zh-CN" sz="2000" b="1" kern="100" dirty="0" smtClean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+12H</a:t>
                </a:r>
                <a:r>
                  <a:rPr lang="en-US" altLang="zh-CN" sz="2000" b="1" kern="100" baseline="30000" dirty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+</a:t>
                </a:r>
                <a:r>
                  <a:rPr lang="zh-CN" altLang="zh-CN" sz="2000" b="1" kern="100" dirty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。</a:t>
                </a:r>
                <a:endParaRPr lang="zh-CN" altLang="zh-CN" sz="2000" kern="100" dirty="0">
                  <a:ea typeface="微软雅黑" panose="020B0503020204020204" pitchFamily="34" charset="-122"/>
                </a:endParaRPr>
              </a:p>
              <a:p>
                <a:pPr indent="0" algn="just">
                  <a:lnSpc>
                    <a:spcPct val="130000"/>
                  </a:lnSpc>
                </a:pPr>
                <a:r>
                  <a:rPr lang="en-US" altLang="zh-CN" sz="2000" b="1" kern="100" dirty="0">
                    <a:ea typeface="微软雅黑" panose="020B0503020204020204" pitchFamily="34" charset="-122"/>
                  </a:rPr>
                  <a:t>(3)</a:t>
                </a:r>
                <a:r>
                  <a:rPr lang="zh-CN" altLang="zh-CN" sz="2000" b="1" kern="100" dirty="0">
                    <a:ea typeface="+mj-ea"/>
                  </a:rPr>
                  <a:t>该电解装置工作时，氢离子的移动方向是什么？</a:t>
                </a:r>
                <a:r>
                  <a:rPr lang="zh-CN" altLang="zh-CN" sz="2000" kern="100" dirty="0">
                    <a:solidFill>
                      <a:srgbClr val="0000FF"/>
                    </a:solidFill>
                    <a:ea typeface="+mj-ea"/>
                  </a:rPr>
                  <a:t>【考查电解池的闭合回路】</a:t>
                </a:r>
                <a:endParaRPr lang="zh-CN" altLang="zh-CN" sz="2000" kern="100" dirty="0">
                  <a:solidFill>
                    <a:srgbClr val="0000FF"/>
                  </a:solidFill>
                  <a:ea typeface="+mj-ea"/>
                </a:endParaRPr>
              </a:p>
              <a:p>
                <a:pPr indent="0" algn="just">
                  <a:lnSpc>
                    <a:spcPct val="130000"/>
                  </a:lnSpc>
                </a:pPr>
                <a:r>
                  <a:rPr lang="zh-CN" altLang="zh-CN" sz="2000" b="1" kern="100" dirty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提示：</a:t>
                </a:r>
                <a:r>
                  <a:rPr lang="zh-CN" altLang="zh-CN" sz="2000" b="1" kern="1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由于</a:t>
                </a:r>
                <a:r>
                  <a:rPr lang="en-US" altLang="zh-CN" sz="2000" b="1" kern="1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a</a:t>
                </a:r>
                <a:r>
                  <a:rPr lang="zh-CN" altLang="zh-CN" sz="2000" b="1" kern="1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电极为阳极，</a:t>
                </a:r>
                <a:r>
                  <a:rPr lang="en-US" altLang="zh-CN" sz="2000" b="1" kern="1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b</a:t>
                </a:r>
                <a:r>
                  <a:rPr lang="zh-CN" altLang="zh-CN" sz="2000" b="1" kern="1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电极为阴极，该电解装置工作时，氢离子由</a:t>
                </a:r>
                <a:r>
                  <a:rPr lang="en-US" altLang="zh-CN" sz="2000" b="1" kern="1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a</a:t>
                </a:r>
                <a:r>
                  <a:rPr lang="zh-CN" altLang="zh-CN" sz="2000" b="1" kern="1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极区穿过质子交换膜向</a:t>
                </a:r>
                <a:r>
                  <a:rPr lang="en-US" altLang="zh-CN" sz="2000" b="1" kern="1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b</a:t>
                </a:r>
                <a:r>
                  <a:rPr lang="zh-CN" altLang="zh-CN" sz="2000" b="1" kern="1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极区移动</a:t>
                </a:r>
                <a:r>
                  <a:rPr lang="zh-CN" altLang="zh-CN" sz="2000" b="1" kern="100" dirty="0" smtClean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。</a:t>
                </a:r>
                <a:endParaRPr lang="zh-CN" altLang="zh-CN" sz="2000" b="1" kern="100" dirty="0" smtClean="0">
                  <a:solidFill>
                    <a:srgbClr val="FF0000"/>
                  </a:solidFill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6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69" y="3245378"/>
                <a:ext cx="10816420" cy="3279966"/>
              </a:xfrm>
              <a:prstGeom prst="rect">
                <a:avLst/>
              </a:prstGeom>
              <a:blipFill rotWithShape="1">
                <a:blip r:embed="rId3"/>
                <a:stretch>
                  <a:fillRect l="-3" t="-16" r="1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624979" y="2492896"/>
            <a:ext cx="2031325" cy="5254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zh-CN" sz="24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zh-CN" sz="2400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串知设计</a:t>
            </a:r>
            <a:r>
              <a:rPr lang="zh-CN" altLang="zh-CN" sz="24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endParaRPr lang="zh-CN" altLang="zh-CN" sz="2400" kern="1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 flipV="1">
            <a:off x="784097" y="3037355"/>
            <a:ext cx="5774691" cy="45719"/>
            <a:chOff x="2892" y="1971"/>
            <a:chExt cx="15725" cy="12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2892" y="2025"/>
              <a:ext cx="1572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2892" y="1971"/>
              <a:ext cx="4706" cy="12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 descr="铅笔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4697" y="2741322"/>
            <a:ext cx="251554" cy="251554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 flipV="1">
            <a:off x="841003" y="1134889"/>
            <a:ext cx="5774691" cy="45719"/>
            <a:chOff x="2892" y="1971"/>
            <a:chExt cx="15725" cy="120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2892" y="2025"/>
              <a:ext cx="1572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2892" y="1971"/>
              <a:ext cx="4706" cy="12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图片 16" descr="铅笔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1603" y="838856"/>
            <a:ext cx="251554" cy="251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22605" y="2781300"/>
                <a:ext cx="9114155" cy="3744595"/>
              </a:xfrm>
            </p:spPr>
            <p:txBody>
              <a:bodyPr>
                <a:normAutofit/>
              </a:bodyPr>
              <a:lstStyle/>
              <a:p>
                <a:pPr indent="0" algn="just">
                  <a:lnSpc>
                    <a:spcPct val="130000"/>
                  </a:lnSpc>
                </a:pPr>
                <a:r>
                  <a:rPr lang="en-US" altLang="zh-CN" sz="2000" b="1" kern="100" dirty="0">
                    <a:ea typeface="微软雅黑" panose="020B0503020204020204" pitchFamily="34" charset="-122"/>
                  </a:rPr>
                  <a:t>(4)</a:t>
                </a:r>
                <a:r>
                  <a:rPr lang="zh-CN" altLang="zh-CN" sz="2000" b="1" kern="100" dirty="0">
                    <a:ea typeface="+mj-ea"/>
                  </a:rPr>
                  <a:t>当外电路中通过</a:t>
                </a:r>
                <a:r>
                  <a:rPr lang="en-US" altLang="zh-CN" sz="2000" b="1" kern="100" dirty="0">
                    <a:ea typeface="+mj-ea"/>
                  </a:rPr>
                  <a:t>1mol</a:t>
                </a:r>
                <a:r>
                  <a:rPr lang="zh-CN" altLang="zh-CN" sz="2000" b="1" kern="100" dirty="0">
                    <a:ea typeface="+mj-ea"/>
                  </a:rPr>
                  <a:t>电子时，通过质子交换膜的氢离子的物质的量是多少</a:t>
                </a:r>
                <a:r>
                  <a:rPr lang="zh-CN" altLang="zh-CN" sz="2000" b="1" kern="100" dirty="0" smtClean="0">
                    <a:ea typeface="+mj-ea"/>
                  </a:rPr>
                  <a:t>？</a:t>
                </a:r>
                <a:endParaRPr lang="en-US" altLang="zh-CN" sz="2000" kern="100" dirty="0" smtClean="0">
                  <a:ea typeface="+mj-ea"/>
                </a:endParaRPr>
              </a:p>
              <a:p>
                <a:pPr indent="0" algn="just">
                  <a:lnSpc>
                    <a:spcPct val="130000"/>
                  </a:lnSpc>
                </a:pPr>
                <a:r>
                  <a:rPr lang="zh-CN" altLang="zh-CN" sz="2000" kern="100" dirty="0" smtClean="0">
                    <a:solidFill>
                      <a:srgbClr val="0000FF"/>
                    </a:solidFill>
                    <a:ea typeface="+mj-ea"/>
                  </a:rPr>
                  <a:t>【考</a:t>
                </a:r>
                <a:r>
                  <a:rPr lang="zh-CN" altLang="zh-CN" sz="2000" kern="100" dirty="0">
                    <a:solidFill>
                      <a:srgbClr val="0000FF"/>
                    </a:solidFill>
                    <a:ea typeface="+mj-ea"/>
                  </a:rPr>
                  <a:t>查电解池的相关计算】</a:t>
                </a:r>
                <a:endParaRPr lang="zh-CN" altLang="zh-CN" sz="2000" kern="100" dirty="0">
                  <a:solidFill>
                    <a:srgbClr val="0000FF"/>
                  </a:solidFill>
                  <a:ea typeface="+mj-ea"/>
                </a:endParaRPr>
              </a:p>
              <a:p>
                <a:pPr indent="0" algn="just">
                  <a:lnSpc>
                    <a:spcPct val="130000"/>
                  </a:lnSpc>
                </a:pPr>
                <a:r>
                  <a:rPr lang="zh-CN" altLang="zh-CN" sz="2000" b="1" kern="100" dirty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提示：</a:t>
                </a:r>
                <a:r>
                  <a:rPr lang="zh-CN" altLang="zh-CN" sz="2000" b="1" kern="1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当外电路中通过</a:t>
                </a:r>
                <a:r>
                  <a:rPr lang="en-US" altLang="zh-CN" sz="2000" b="1" kern="1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1mol</a:t>
                </a:r>
                <a:r>
                  <a:rPr lang="zh-CN" altLang="zh-CN" sz="2000" b="1" kern="1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电子时，有</a:t>
                </a:r>
                <a:r>
                  <a:rPr lang="en-US" altLang="zh-CN" sz="2000" b="1" kern="1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1mol</a:t>
                </a:r>
                <a:r>
                  <a:rPr lang="zh-CN" altLang="zh-CN" sz="2000" b="1" kern="1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氢离子通过质子交换膜。</a:t>
                </a:r>
                <a:endParaRPr lang="zh-CN" altLang="zh-CN" sz="2000" b="1" kern="100" dirty="0">
                  <a:solidFill>
                    <a:srgbClr val="FF0000"/>
                  </a:solidFill>
                  <a:ea typeface="楷体_GB2312" panose="02010609030101010101" pitchFamily="49" charset="-122"/>
                </a:endParaRPr>
              </a:p>
              <a:p>
                <a:pPr indent="0" algn="just">
                  <a:lnSpc>
                    <a:spcPct val="130000"/>
                  </a:lnSpc>
                </a:pPr>
                <a:r>
                  <a:rPr lang="en-US" altLang="zh-CN" sz="2000" b="1" kern="100" dirty="0">
                    <a:ea typeface="微软雅黑" panose="020B0503020204020204" pitchFamily="34" charset="-122"/>
                  </a:rPr>
                  <a:t>(5)</a:t>
                </a:r>
                <a:r>
                  <a:rPr lang="zh-CN" altLang="zh-CN" sz="2000" b="1" kern="100" dirty="0">
                    <a:ea typeface="+mj-ea"/>
                  </a:rPr>
                  <a:t>该电解装置工作一段时间后，</a:t>
                </a:r>
                <a:r>
                  <a:rPr lang="en-US" altLang="zh-CN" sz="2000" b="1" kern="100" dirty="0">
                    <a:ea typeface="+mj-ea"/>
                  </a:rPr>
                  <a:t>a</a:t>
                </a:r>
                <a:r>
                  <a:rPr lang="zh-CN" altLang="zh-CN" sz="2000" b="1" kern="100" dirty="0">
                    <a:ea typeface="+mj-ea"/>
                  </a:rPr>
                  <a:t>极区</a:t>
                </a:r>
                <a:r>
                  <a:rPr lang="en-US" altLang="zh-CN" sz="2000" b="1" kern="100" dirty="0">
                    <a:ea typeface="+mj-ea"/>
                  </a:rPr>
                  <a:t>pH</a:t>
                </a:r>
                <a:r>
                  <a:rPr lang="zh-CN" altLang="zh-CN" sz="2000" b="1" kern="100" dirty="0">
                    <a:ea typeface="+mj-ea"/>
                  </a:rPr>
                  <a:t>如何变化？</a:t>
                </a:r>
                <a:r>
                  <a:rPr lang="zh-CN" altLang="zh-CN" sz="2000" kern="100" dirty="0">
                    <a:solidFill>
                      <a:srgbClr val="0000FF"/>
                    </a:solidFill>
                    <a:ea typeface="+mj-ea"/>
                  </a:rPr>
                  <a:t>【考查电解池的相关计算】</a:t>
                </a:r>
                <a:endParaRPr lang="zh-CN" altLang="zh-CN" sz="2000" kern="100" dirty="0">
                  <a:solidFill>
                    <a:srgbClr val="0000FF"/>
                  </a:solidFill>
                  <a:ea typeface="+mj-ea"/>
                </a:endParaRPr>
              </a:p>
              <a:p>
                <a:pPr indent="0" algn="just">
                  <a:lnSpc>
                    <a:spcPct val="130000"/>
                  </a:lnSpc>
                </a:pPr>
                <a:r>
                  <a:rPr lang="zh-CN" altLang="zh-CN" sz="2000" b="1" kern="100" dirty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提示：</a:t>
                </a:r>
                <a:r>
                  <a:rPr lang="en-US" altLang="zh-CN" sz="2000" b="1" kern="100" dirty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a</a:t>
                </a:r>
                <a:r>
                  <a:rPr lang="zh-CN" altLang="zh-CN" sz="2000" b="1" kern="1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电极：</a:t>
                </a:r>
                <a:r>
                  <a:rPr lang="en-US" altLang="zh-CN" sz="2000" b="1" kern="1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N</a:t>
                </a:r>
                <a:r>
                  <a:rPr lang="en-US" altLang="zh-CN" sz="2000" b="1" kern="100" baseline="-250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2</a:t>
                </a:r>
                <a:r>
                  <a:rPr lang="en-US" altLang="zh-CN" sz="2000" b="1" kern="1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-10e</a:t>
                </a:r>
                <a:r>
                  <a:rPr lang="en-US" altLang="zh-CN" sz="2000" b="1" kern="100" baseline="300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-</a:t>
                </a:r>
                <a:r>
                  <a:rPr lang="en-US" altLang="zh-CN" sz="2000" b="1" kern="1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+6H</a:t>
                </a:r>
                <a:r>
                  <a:rPr lang="en-US" altLang="zh-CN" sz="2000" b="1" kern="100" baseline="-250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2</a:t>
                </a:r>
                <a:r>
                  <a:rPr lang="en-US" altLang="zh-CN" sz="2000" b="1" kern="1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O</a:t>
                </a:r>
                <a:r>
                  <a:rPr lang="en-US" altLang="zh-CN" sz="2000" b="1" kern="100" spc="-8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==</a:t>
                </a:r>
                <a:r>
                  <a:rPr lang="en-US" altLang="zh-CN" sz="2000" b="1" kern="1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=2N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0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/>
                            <a:ea typeface="Cambria Math" panose="02040503050406030204"/>
                            <a:cs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2000" b="1" kern="100">
                            <a:solidFill>
                              <a:srgbClr val="FF0000"/>
                            </a:solidFill>
                            <a:latin typeface="Cambria Math" panose="02040503050406030204"/>
                            <a:cs typeface="宋体" panose="02010600030101010101" pitchFamily="2" charset="-122"/>
                          </a:rPr>
                          <m:t>𝐎</m:t>
                        </m:r>
                      </m:e>
                      <m:sub>
                        <m:r>
                          <a:rPr lang="en-US" altLang="zh-CN" sz="2000" b="1" kern="100">
                            <a:solidFill>
                              <a:srgbClr val="FF0000"/>
                            </a:solidFill>
                            <a:latin typeface="Cambria Math" panose="02040503050406030204"/>
                            <a:cs typeface="宋体" panose="02010600030101010101" pitchFamily="2" charset="-122"/>
                          </a:rPr>
                          <m:t>𝟑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000" b="1" i="1" kern="100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楷体_GB2312" panose="02010609030101010101" pitchFamily="49" charset="-122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000" b="1" kern="1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+12H</a:t>
                </a:r>
                <a:r>
                  <a:rPr lang="en-US" altLang="zh-CN" sz="2000" b="1" kern="100" baseline="300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+</a:t>
                </a:r>
                <a:r>
                  <a:rPr lang="zh-CN" altLang="zh-CN" sz="2000" b="1" kern="1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，当外电路中转移</a:t>
                </a:r>
                <a:r>
                  <a:rPr lang="en-US" altLang="zh-CN" sz="2000" b="1" kern="1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10mol</a:t>
                </a:r>
                <a:r>
                  <a:rPr lang="zh-CN" altLang="zh-CN" sz="2000" b="1" kern="1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电子时</a:t>
                </a:r>
                <a:r>
                  <a:rPr lang="zh-CN" altLang="zh-CN" sz="2000" b="1" kern="100" dirty="0" smtClean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，</a:t>
                </a:r>
                <a:endParaRPr lang="en-US" altLang="zh-CN" sz="2000" b="1" kern="100" dirty="0" smtClean="0">
                  <a:solidFill>
                    <a:srgbClr val="FF0000"/>
                  </a:solidFill>
                  <a:ea typeface="微软雅黑" panose="020B0503020204020204" pitchFamily="34" charset="-122"/>
                </a:endParaRPr>
              </a:p>
              <a:p>
                <a:pPr indent="0" algn="just">
                  <a:lnSpc>
                    <a:spcPct val="130000"/>
                  </a:lnSpc>
                </a:pPr>
                <a:r>
                  <a:rPr lang="zh-CN" altLang="zh-CN" sz="2000" b="1" kern="100" dirty="0" smtClean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有</a:t>
                </a:r>
                <a:r>
                  <a:rPr lang="en-US" altLang="zh-CN" sz="2000" b="1" kern="1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10molH</a:t>
                </a:r>
                <a:r>
                  <a:rPr lang="en-US" altLang="zh-CN" sz="2000" b="1" kern="100" baseline="300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+</a:t>
                </a:r>
                <a:r>
                  <a:rPr lang="zh-CN" altLang="zh-CN" sz="2000" b="1" kern="1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通过质子交换膜到达</a:t>
                </a:r>
                <a:r>
                  <a:rPr lang="en-US" altLang="zh-CN" sz="2000" b="1" kern="1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b</a:t>
                </a:r>
                <a:r>
                  <a:rPr lang="zh-CN" altLang="zh-CN" sz="2000" b="1" kern="1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极区，因此电池工作时，</a:t>
                </a:r>
                <a:r>
                  <a:rPr lang="en-US" altLang="zh-CN" sz="2000" b="1" kern="1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a</a:t>
                </a:r>
                <a:r>
                  <a:rPr lang="zh-CN" altLang="zh-CN" sz="2000" b="1" kern="1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极区的</a:t>
                </a:r>
                <a:r>
                  <a:rPr lang="en-US" altLang="zh-CN" sz="2000" b="1" kern="1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pH</a:t>
                </a:r>
                <a:r>
                  <a:rPr lang="zh-CN" altLang="zh-CN" sz="2000" b="1" kern="100" dirty="0">
                    <a:solidFill>
                      <a:srgbClr val="FF0000"/>
                    </a:solidFill>
                    <a:ea typeface="楷体_GB2312" panose="02010609030101010101" pitchFamily="49" charset="-122"/>
                  </a:rPr>
                  <a:t>减小。</a:t>
                </a:r>
                <a:endParaRPr lang="zh-CN" altLang="zh-CN" sz="2000" b="1" kern="100" dirty="0">
                  <a:solidFill>
                    <a:srgbClr val="FF0000"/>
                  </a:solidFill>
                  <a:ea typeface="楷体_GB2312" panose="02010609030101010101" pitchFamily="49" charset="-122"/>
                </a:endParaRPr>
              </a:p>
              <a:p>
                <a:pPr indent="0" algn="just">
                  <a:lnSpc>
                    <a:spcPct val="130000"/>
                  </a:lnSpc>
                </a:pPr>
                <a:r>
                  <a:rPr lang="en-US" altLang="zh-CN" sz="2000" b="1" kern="100" dirty="0">
                    <a:ea typeface="微软雅黑" panose="020B0503020204020204" pitchFamily="34" charset="-122"/>
                  </a:rPr>
                  <a:t>(6)</a:t>
                </a:r>
                <a:r>
                  <a:rPr lang="zh-CN" altLang="zh-CN" sz="2000" b="1" kern="100" dirty="0">
                    <a:ea typeface="+mj-ea"/>
                  </a:rPr>
                  <a:t>该电解装置的总反应方程式是什么？</a:t>
                </a:r>
                <a:r>
                  <a:rPr lang="zh-CN" altLang="zh-CN" sz="2000" kern="100" dirty="0">
                    <a:solidFill>
                      <a:srgbClr val="0000FF"/>
                    </a:solidFill>
                    <a:ea typeface="+mj-ea"/>
                  </a:rPr>
                  <a:t>【考查电解池总反应方程式的书写】</a:t>
                </a:r>
                <a:endParaRPr lang="zh-CN" altLang="zh-CN" sz="2000" kern="100" dirty="0">
                  <a:solidFill>
                    <a:srgbClr val="0000FF"/>
                  </a:solidFill>
                  <a:ea typeface="+mj-ea"/>
                </a:endParaRPr>
              </a:p>
              <a:p>
                <a:pPr indent="0" algn="just">
                  <a:lnSpc>
                    <a:spcPct val="130000"/>
                  </a:lnSpc>
                </a:pPr>
                <a:r>
                  <a:rPr lang="zh-CN" altLang="zh-CN" sz="2000" b="1" kern="100" dirty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提示：</a:t>
                </a:r>
                <a:r>
                  <a:rPr lang="en-US" altLang="zh-CN" sz="2000" b="1" kern="100" dirty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N</a:t>
                </a:r>
                <a:r>
                  <a:rPr lang="en-US" altLang="zh-CN" sz="2000" b="1" kern="100" baseline="-25000" dirty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2</a:t>
                </a:r>
                <a:r>
                  <a:rPr lang="en-US" altLang="zh-CN" sz="2000" b="1" kern="100" dirty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+6H</a:t>
                </a:r>
                <a:r>
                  <a:rPr lang="en-US" altLang="zh-CN" sz="2000" b="1" kern="100" baseline="-25000" dirty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2</a:t>
                </a:r>
                <a:r>
                  <a:rPr lang="en-US" altLang="zh-CN" sz="2000" b="1" kern="100" dirty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O</a:t>
                </a:r>
                <a:r>
                  <a:rPr lang="en-US" altLang="zh-CN" sz="2000" b="1" kern="100" spc="-80" dirty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==</a:t>
                </a:r>
                <a:r>
                  <a:rPr lang="en-US" altLang="zh-CN" sz="2000" b="1" kern="100" dirty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=2N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0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/>
                            <a:ea typeface="Cambria Math" panose="02040503050406030204"/>
                            <a:cs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2000" b="1" kern="100">
                            <a:solidFill>
                              <a:srgbClr val="FF0000"/>
                            </a:solidFill>
                            <a:latin typeface="Cambria Math" panose="02040503050406030204"/>
                            <a:cs typeface="宋体" panose="02010600030101010101" pitchFamily="2" charset="-122"/>
                          </a:rPr>
                          <m:t>𝐎</m:t>
                        </m:r>
                      </m:e>
                      <m:sub>
                        <m:r>
                          <a:rPr lang="en-US" altLang="zh-CN" sz="2000" b="1" kern="100">
                            <a:solidFill>
                              <a:srgbClr val="FF0000"/>
                            </a:solidFill>
                            <a:latin typeface="Cambria Math" panose="02040503050406030204"/>
                            <a:cs typeface="宋体" panose="02010600030101010101" pitchFamily="2" charset="-122"/>
                          </a:rPr>
                          <m:t>𝟑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000" b="1" i="1" kern="100" smtClean="0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微软雅黑" panose="020B0503020204020204" pitchFamily="34" charset="-122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000" b="1" kern="100" dirty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+5H</a:t>
                </a:r>
                <a:r>
                  <a:rPr lang="en-US" altLang="zh-CN" sz="2000" b="1" kern="100" baseline="-25000" dirty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2</a:t>
                </a:r>
                <a:r>
                  <a:rPr lang="en-US" altLang="zh-CN" sz="2000" b="1" kern="100" dirty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+2H</a:t>
                </a:r>
                <a:r>
                  <a:rPr lang="en-US" altLang="zh-CN" sz="2000" b="1" kern="100" baseline="30000" dirty="0" smtClean="0">
                    <a:solidFill>
                      <a:srgbClr val="FF0000"/>
                    </a:solidFill>
                    <a:latin typeface="+mn-ea"/>
                  </a:rPr>
                  <a:t>+</a:t>
                </a:r>
                <a:endParaRPr lang="en-US" altLang="zh-CN" sz="2000" b="1" kern="100" baseline="30000" dirty="0" smtClean="0">
                  <a:solidFill>
                    <a:srgbClr val="FF0000"/>
                  </a:solidFill>
                  <a:latin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2605" y="2781300"/>
                <a:ext cx="9114155" cy="374459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 descr="id:2147484786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9497036" y="836712"/>
            <a:ext cx="2585228" cy="32921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内容占位符 2"/>
          <p:cNvSpPr txBox="1"/>
          <p:nvPr/>
        </p:nvSpPr>
        <p:spPr>
          <a:xfrm>
            <a:off x="597820" y="1115660"/>
            <a:ext cx="8899216" cy="1233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719455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tabLst>
                <a:tab pos="2514600" algn="l"/>
              </a:tabLst>
            </a:pPr>
            <a:r>
              <a:rPr lang="en-US" altLang="zh-CN" sz="2000" b="1" kern="100" dirty="0" smtClean="0">
                <a:ea typeface="+mj-ea"/>
              </a:rPr>
              <a:t>(2024</a:t>
            </a:r>
            <a:r>
              <a:rPr lang="zh-CN" altLang="zh-CN" sz="2000" b="1" kern="100" dirty="0" smtClean="0">
                <a:ea typeface="+mj-ea"/>
              </a:rPr>
              <a:t>·北京</a:t>
            </a:r>
            <a:r>
              <a:rPr lang="zh-CN" altLang="en-US" sz="2000" b="1" kern="100" dirty="0" smtClean="0">
                <a:ea typeface="+mj-ea"/>
              </a:rPr>
              <a:t>卷</a:t>
            </a:r>
            <a:r>
              <a:rPr lang="zh-CN" altLang="zh-CN" sz="2000" b="1" kern="100" dirty="0" smtClean="0">
                <a:ea typeface="+mj-ea"/>
              </a:rPr>
              <a:t>·</a:t>
            </a:r>
            <a:r>
              <a:rPr lang="en-US" altLang="zh-CN" sz="2000" b="1" kern="100" dirty="0" smtClean="0">
                <a:ea typeface="+mj-ea"/>
              </a:rPr>
              <a:t>T16)HNO</a:t>
            </a:r>
            <a:r>
              <a:rPr lang="en-US" altLang="zh-CN" sz="2000" b="1" kern="100" baseline="-25000" dirty="0" smtClean="0">
                <a:ea typeface="+mj-ea"/>
              </a:rPr>
              <a:t>3</a:t>
            </a:r>
            <a:r>
              <a:rPr lang="zh-CN" altLang="zh-CN" sz="2000" b="1" kern="100" dirty="0" smtClean="0">
                <a:ea typeface="+mj-ea"/>
              </a:rPr>
              <a:t>是一种重要的工业原料。可采用不同的氮源制备</a:t>
            </a:r>
            <a:r>
              <a:rPr lang="en-US" altLang="zh-CN" sz="2000" b="1" kern="100" dirty="0" smtClean="0">
                <a:ea typeface="+mj-ea"/>
              </a:rPr>
              <a:t>HNO</a:t>
            </a:r>
            <a:r>
              <a:rPr lang="en-US" altLang="zh-CN" sz="2000" b="1" kern="100" baseline="-25000" dirty="0" smtClean="0">
                <a:ea typeface="+mj-ea"/>
              </a:rPr>
              <a:t>3</a:t>
            </a:r>
            <a:r>
              <a:rPr lang="zh-CN" altLang="zh-CN" sz="2000" b="1" kern="100" dirty="0" smtClean="0">
                <a:ea typeface="+mj-ea"/>
              </a:rPr>
              <a:t>。研究表明可以用电解法以</a:t>
            </a:r>
            <a:r>
              <a:rPr lang="en-US" altLang="zh-CN" sz="2000" b="1" kern="100" dirty="0" smtClean="0">
                <a:ea typeface="+mj-ea"/>
              </a:rPr>
              <a:t>N</a:t>
            </a:r>
            <a:r>
              <a:rPr lang="en-US" altLang="zh-CN" sz="2000" b="1" kern="100" baseline="-25000" dirty="0" smtClean="0">
                <a:ea typeface="+mj-ea"/>
              </a:rPr>
              <a:t>2</a:t>
            </a:r>
            <a:r>
              <a:rPr lang="zh-CN" altLang="zh-CN" sz="2000" b="1" kern="100" dirty="0" smtClean="0">
                <a:ea typeface="+mj-ea"/>
              </a:rPr>
              <a:t>为氮源直接制备</a:t>
            </a:r>
            <a:r>
              <a:rPr lang="en-US" altLang="zh-CN" sz="2000" b="1" kern="100" dirty="0" smtClean="0">
                <a:ea typeface="+mj-ea"/>
              </a:rPr>
              <a:t>HNO</a:t>
            </a:r>
            <a:r>
              <a:rPr lang="en-US" altLang="zh-CN" sz="2000" b="1" kern="100" baseline="-25000" dirty="0" smtClean="0">
                <a:ea typeface="+mj-ea"/>
              </a:rPr>
              <a:t>3</a:t>
            </a:r>
            <a:r>
              <a:rPr lang="en-US" altLang="zh-CN" sz="2000" b="1" kern="100" dirty="0" smtClean="0">
                <a:ea typeface="+mj-ea"/>
              </a:rPr>
              <a:t>,</a:t>
            </a:r>
            <a:r>
              <a:rPr lang="zh-CN" altLang="zh-CN" sz="2000" b="1" kern="100" dirty="0" smtClean="0">
                <a:ea typeface="+mj-ea"/>
              </a:rPr>
              <a:t>其原理示意图如图。</a:t>
            </a:r>
            <a:endParaRPr lang="zh-CN" altLang="zh-CN" sz="2000" b="1" kern="100" dirty="0" smtClean="0">
              <a:ea typeface="+mj-ea"/>
            </a:endParaRPr>
          </a:p>
        </p:txBody>
      </p:sp>
      <p:sp>
        <p:nvSpPr>
          <p:cNvPr id="11" name="文本框 6"/>
          <p:cNvSpPr txBox="1"/>
          <p:nvPr>
            <p:custDataLst>
              <p:tags r:id="rId3"/>
            </p:custDataLst>
          </p:nvPr>
        </p:nvSpPr>
        <p:spPr>
          <a:xfrm>
            <a:off x="552971" y="476672"/>
            <a:ext cx="2016216" cy="452298"/>
          </a:xfrm>
          <a:prstGeom prst="rect">
            <a:avLst/>
          </a:prstGeom>
          <a:noFill/>
          <a:ln w="9525">
            <a:noFill/>
          </a:ln>
        </p:spPr>
        <p:txBody>
          <a:bodyPr vert="horz" lIns="46990" tIns="46990" rIns="46990" bIns="46990">
            <a:no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sz="2400" b="1" dirty="0" smtClean="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【</a:t>
            </a:r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高考素材</a:t>
            </a:r>
            <a:r>
              <a:rPr sz="2400" b="1" dirty="0" smtClean="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】</a:t>
            </a:r>
            <a:endParaRPr sz="2400" b="1" dirty="0">
              <a:solidFill>
                <a:schemeClr val="accent6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 flipV="1">
            <a:off x="669828" y="990873"/>
            <a:ext cx="5774691" cy="45719"/>
            <a:chOff x="2892" y="1971"/>
            <a:chExt cx="15725" cy="120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2892" y="2025"/>
              <a:ext cx="1572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2892" y="1971"/>
              <a:ext cx="4706" cy="12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14" descr="铅笔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70428" y="694840"/>
            <a:ext cx="251554" cy="25155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23818" y="2110195"/>
            <a:ext cx="2031325" cy="5254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zh-CN" sz="24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zh-CN" sz="2400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串知设计</a:t>
            </a:r>
            <a:r>
              <a:rPr lang="zh-CN" altLang="zh-CN" sz="24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endParaRPr lang="zh-CN" altLang="zh-CN" sz="2400" kern="1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 flipV="1">
            <a:off x="682936" y="2654654"/>
            <a:ext cx="5774691" cy="45719"/>
            <a:chOff x="2892" y="1971"/>
            <a:chExt cx="15725" cy="12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2892" y="2025"/>
              <a:ext cx="1572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9" name="矩形 18"/>
            <p:cNvSpPr/>
            <p:nvPr/>
          </p:nvSpPr>
          <p:spPr>
            <a:xfrm>
              <a:off x="2892" y="1971"/>
              <a:ext cx="4706" cy="12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图片 19" descr="铅笔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83536" y="2358621"/>
            <a:ext cx="251554" cy="251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NTljMGU2Zjk4OGM2MGY0NjkyMmU1Mzc1OTZlZDg3OTk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706</Words>
  <Application>WPS 演示</Application>
  <PresentationFormat>自定义</PresentationFormat>
  <Paragraphs>30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16" baseType="lpstr">
      <vt:lpstr>Arial</vt:lpstr>
      <vt:lpstr>宋体</vt:lpstr>
      <vt:lpstr>Wingdings</vt:lpstr>
      <vt:lpstr>Times New Roman</vt:lpstr>
      <vt:lpstr>微软雅黑</vt:lpstr>
      <vt:lpstr>黑体</vt:lpstr>
      <vt:lpstr>楷体_GB2312</vt:lpstr>
      <vt:lpstr>Cambria Math</vt:lpstr>
      <vt:lpstr>Cambria Math</vt:lpstr>
      <vt:lpstr>Arial Unicode MS</vt:lpstr>
      <vt:lpstr>Calibri</vt:lpstr>
      <vt:lpstr>Office 主题​​</vt:lpstr>
      <vt:lpstr>1_Office 主题​​</vt:lpstr>
      <vt:lpstr>随堂一题串知：电解池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xb21cn</dc:creator>
  <cp:lastModifiedBy>Aklaced</cp:lastModifiedBy>
  <cp:revision>125</cp:revision>
  <dcterms:created xsi:type="dcterms:W3CDTF">2021-04-02T06:41:00Z</dcterms:created>
  <dcterms:modified xsi:type="dcterms:W3CDTF">2025-01-22T13:15:25Z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8D47AC7907524ABFA66E38933B610A8B_12</vt:lpwstr>
  </property>
  <property fmtid="{D5CDD505-2E9C-101B-9397-08002B2CF9AE}" pid="3" name="KSOProductBuildVer">
    <vt:lpwstr>2052-12.1.0.17147</vt:lpwstr>
  </property>
</Properties>
</file>